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77"/>
  </p:notesMasterIdLst>
  <p:handoutMasterIdLst>
    <p:handoutMasterId r:id="rId78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308" r:id="rId18"/>
    <p:sldId id="309" r:id="rId19"/>
    <p:sldId id="257" r:id="rId20"/>
    <p:sldId id="307" r:id="rId21"/>
    <p:sldId id="311" r:id="rId22"/>
    <p:sldId id="290" r:id="rId23"/>
    <p:sldId id="291" r:id="rId24"/>
    <p:sldId id="313" r:id="rId25"/>
    <p:sldId id="1339" r:id="rId26"/>
    <p:sldId id="1340" r:id="rId27"/>
    <p:sldId id="1341" r:id="rId28"/>
    <p:sldId id="315" r:id="rId29"/>
    <p:sldId id="876" r:id="rId30"/>
    <p:sldId id="871" r:id="rId31"/>
    <p:sldId id="880" r:id="rId32"/>
    <p:sldId id="326" r:id="rId33"/>
    <p:sldId id="320" r:id="rId34"/>
    <p:sldId id="321" r:id="rId35"/>
    <p:sldId id="1335" r:id="rId36"/>
    <p:sldId id="258" r:id="rId37"/>
    <p:sldId id="272" r:id="rId38"/>
    <p:sldId id="312" r:id="rId39"/>
    <p:sldId id="1336" r:id="rId40"/>
    <p:sldId id="319" r:id="rId41"/>
    <p:sldId id="327" r:id="rId42"/>
    <p:sldId id="263" r:id="rId43"/>
    <p:sldId id="423" r:id="rId44"/>
    <p:sldId id="429" r:id="rId45"/>
    <p:sldId id="1333" r:id="rId46"/>
    <p:sldId id="433" r:id="rId47"/>
    <p:sldId id="430" r:id="rId48"/>
    <p:sldId id="432" r:id="rId49"/>
    <p:sldId id="1101" r:id="rId50"/>
    <p:sldId id="1332" r:id="rId51"/>
    <p:sldId id="1334" r:id="rId52"/>
    <p:sldId id="271" r:id="rId53"/>
    <p:sldId id="276" r:id="rId54"/>
    <p:sldId id="277" r:id="rId55"/>
    <p:sldId id="278" r:id="rId56"/>
    <p:sldId id="279" r:id="rId57"/>
    <p:sldId id="280" r:id="rId58"/>
    <p:sldId id="281" r:id="rId59"/>
    <p:sldId id="317" r:id="rId60"/>
    <p:sldId id="268" r:id="rId61"/>
    <p:sldId id="269" r:id="rId62"/>
    <p:sldId id="282" r:id="rId63"/>
    <p:sldId id="283" r:id="rId64"/>
    <p:sldId id="284" r:id="rId65"/>
    <p:sldId id="285" r:id="rId66"/>
    <p:sldId id="286" r:id="rId67"/>
    <p:sldId id="298" r:id="rId68"/>
    <p:sldId id="1337" r:id="rId69"/>
    <p:sldId id="322" r:id="rId70"/>
    <p:sldId id="323" r:id="rId71"/>
    <p:sldId id="434" r:id="rId72"/>
    <p:sldId id="324" r:id="rId73"/>
    <p:sldId id="325" r:id="rId74"/>
    <p:sldId id="1338" r:id="rId75"/>
    <p:sldId id="134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/>
    <p:restoredTop sz="94135"/>
  </p:normalViewPr>
  <p:slideViewPr>
    <p:cSldViewPr snapToGrid="0" snapToObjects="1">
      <p:cViewPr varScale="1">
        <p:scale>
          <a:sx n="111" d="100"/>
          <a:sy n="111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49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50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56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57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58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59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1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225732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3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57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4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32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35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hyp.is/5SRQqHgcEe6nvdOjDAsZzw/animations.atmos.uw.edu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6.e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image" Target="../media/image21.emf"/><Relationship Id="rId21" Type="http://schemas.openxmlformats.org/officeDocument/2006/relationships/image" Target="../media/image30.emf"/><Relationship Id="rId7" Type="http://schemas.openxmlformats.org/officeDocument/2006/relationships/image" Target="../media/image23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8.emf"/><Relationship Id="rId25" Type="http://schemas.openxmlformats.org/officeDocument/2006/relationships/image" Target="../media/image31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5.emf"/><Relationship Id="rId24" Type="http://schemas.openxmlformats.org/officeDocument/2006/relationships/oleObject" Target="../embeddings/oleObject14.bin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23" Type="http://schemas.openxmlformats.org/officeDocument/2006/relationships/oleObject" Target="../embeddings/oleObject13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9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MOcanes/ATM651/blob/master/Week1-2_basics/Advection_diffusion.demos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r>
              <a:rPr lang="en-US"/>
              <a:t>, toward Comps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foundational 3 Liberal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4662" y="5105400"/>
            <a:ext cx="6400800" cy="1752600"/>
          </a:xfrm>
        </p:spPr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656035" y="4248453"/>
            <a:ext cx="73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on a constant pressure surface, in this case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Convergence</a:t>
            </a:r>
            <a:r>
              <a:rPr lang="en-US" sz="3200" dirty="0"/>
              <a:t>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621971"/>
            <a:ext cx="8229600" cy="4855191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r>
              <a:rPr lang="en-US" dirty="0"/>
              <a:t>Mass is conserved: humble, but </a:t>
            </a:r>
            <a:r>
              <a:rPr lang="en-US" i="1" dirty="0"/>
              <a:t>key to fluids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it becomes an equation for pressure (the Cop)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1398791-5309-5141-A7C8-DB3807BDC5E3}"/>
              </a:ext>
            </a:extLst>
          </p:cNvPr>
          <p:cNvSpPr/>
          <p:nvPr/>
        </p:nvSpPr>
        <p:spPr>
          <a:xfrm>
            <a:off x="7315200" y="1926588"/>
            <a:ext cx="1498282" cy="2128903"/>
          </a:xfrm>
          <a:custGeom>
            <a:avLst/>
            <a:gdLst>
              <a:gd name="connsiteX0" fmla="*/ 898634 w 1498282"/>
              <a:gd name="connsiteY0" fmla="*/ 2128903 h 2128903"/>
              <a:gd name="connsiteX1" fmla="*/ 1355834 w 1498282"/>
              <a:gd name="connsiteY1" fmla="*/ 1387924 h 2128903"/>
              <a:gd name="connsiteX2" fmla="*/ 1387366 w 1498282"/>
              <a:gd name="connsiteY2" fmla="*/ 142448 h 2128903"/>
              <a:gd name="connsiteX3" fmla="*/ 0 w 1498282"/>
              <a:gd name="connsiteY3" fmla="*/ 79386 h 212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282" h="2128903">
                <a:moveTo>
                  <a:pt x="898634" y="2128903"/>
                </a:moveTo>
                <a:cubicBezTo>
                  <a:pt x="1086506" y="1923951"/>
                  <a:pt x="1274379" y="1719000"/>
                  <a:pt x="1355834" y="1387924"/>
                </a:cubicBezTo>
                <a:cubicBezTo>
                  <a:pt x="1437289" y="1056848"/>
                  <a:pt x="1613338" y="360538"/>
                  <a:pt x="1387366" y="142448"/>
                </a:cubicBezTo>
                <a:cubicBezTo>
                  <a:pt x="1161394" y="-75642"/>
                  <a:pt x="580697" y="1872"/>
                  <a:pt x="0" y="79386"/>
                </a:cubicBezTo>
              </a:path>
            </a:pathLst>
          </a:custGeom>
          <a:ln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 of behaviors)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manipulations, illustrative of </a:t>
            </a:r>
            <a:r>
              <a:rPr lang="en-US" dirty="0">
                <a:solidFill>
                  <a:srgbClr val="7030A0"/>
                </a:solidFill>
              </a:rPr>
              <a:t>concepts,</a:t>
            </a:r>
            <a:r>
              <a:rPr lang="en-US" dirty="0"/>
              <a:t> in various tractable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(scale ~ f*U) balances PGF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scale ~ U*U/L</a:t>
            </a:r>
          </a:p>
          <a:p>
            <a:pPr lvl="5"/>
            <a:r>
              <a:rPr lang="en-US" sz="2800" dirty="0"/>
              <a:t>a.k.a. “inertial forces”</a:t>
            </a:r>
          </a:p>
          <a:p>
            <a:pPr lvl="4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5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</a:p>
          <a:p>
            <a:pPr lvl="3"/>
            <a:r>
              <a:rPr lang="en-US" sz="2800" i="1" dirty="0"/>
              <a:t>Local</a:t>
            </a:r>
            <a:r>
              <a:rPr lang="en-US" sz="2800" dirty="0"/>
              <a:t> rate of time change is U/T</a:t>
            </a:r>
            <a:endParaRPr lang="en-US" sz="2800" i="1" dirty="0">
              <a:solidFill>
                <a:srgbClr val="FF0000"/>
              </a:solidFill>
            </a:endParaRPr>
          </a:p>
          <a:p>
            <a:pPr lvl="4"/>
            <a:r>
              <a:rPr lang="en-US" sz="2800" i="1" dirty="0"/>
              <a:t>ratio (</a:t>
            </a:r>
            <a:r>
              <a:rPr lang="en-US" sz="2800" i="1" dirty="0" err="1"/>
              <a:t>fU</a:t>
            </a:r>
            <a:r>
              <a:rPr lang="en-US" sz="2800" i="1" dirty="0"/>
              <a:t>) / (U/T) = </a:t>
            </a:r>
            <a:r>
              <a:rPr lang="en-US" sz="2800" i="1" dirty="0" err="1"/>
              <a:t>Tf</a:t>
            </a:r>
            <a:r>
              <a:rPr lang="en-US" sz="2800" i="1" dirty="0"/>
              <a:t> is</a:t>
            </a:r>
            <a:r>
              <a:rPr lang="en-US" sz="3200" i="1" dirty="0">
                <a:solidFill>
                  <a:srgbClr val="FF0000"/>
                </a:solidFill>
              </a:rPr>
              <a:t> small in </a:t>
            </a:r>
            <a:r>
              <a:rPr lang="en-US" sz="3200" i="1" dirty="0" err="1">
                <a:solidFill>
                  <a:srgbClr val="FF0000"/>
                </a:solidFill>
              </a:rPr>
              <a:t>geostrophy</a:t>
            </a:r>
            <a:endParaRPr lang="en-US" sz="2800" dirty="0"/>
          </a:p>
          <a:p>
            <a:pPr lvl="4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(negligible for slow changes)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allows us to 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789085" y="3532747"/>
            <a:ext cx="2981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</a:t>
            </a:r>
          </a:p>
          <a:p>
            <a:pPr marL="285750" indent="-285750">
              <a:buFont typeface="Wingdings" pitchFamily="2" charset="2"/>
              <a:buChar char="ß"/>
            </a:pP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sound waves are excluded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4373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 can be rewritten as: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become boundary flux (Gauss)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zero over any unbounded domain (like atm)!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	key to global climate ODE: dT/dt = (Rad</a:t>
            </a:r>
            <a:r>
              <a:rPr lang="en-US" sz="2800" i="1" baseline="-25000" dirty="0">
                <a:solidFill>
                  <a:srgbClr val="FF0000"/>
                </a:solidFill>
              </a:rPr>
              <a:t>TOA</a:t>
            </a:r>
            <a:r>
              <a:rPr lang="en-US" sz="2800" i="1" dirty="0">
                <a:solidFill>
                  <a:srgbClr val="FF0000"/>
                </a:solidFill>
              </a:rPr>
              <a:t>)/C</a:t>
            </a:r>
            <a:r>
              <a:rPr lang="en-US" sz="2800" i="1" baseline="-250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/>
              <a:t>What is this conserved </a:t>
            </a:r>
            <a:r>
              <a:rPr lang="en-US" dirty="0">
                <a:solidFill>
                  <a:srgbClr val="FF0000"/>
                </a:solidFill>
              </a:rPr>
              <a:t>stuff?</a:t>
            </a:r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“diabatic heating/cooling” is its source/sink</a:t>
            </a:r>
          </a:p>
          <a:p>
            <a:pPr lvl="2"/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g/C</a:t>
            </a:r>
            <a:r>
              <a:rPr lang="en-US" baseline="-25000" dirty="0"/>
              <a:t>p</a:t>
            </a:r>
            <a:r>
              <a:rPr lang="en-US" dirty="0"/>
              <a:t> for well-mixed (constant s) layer</a:t>
            </a:r>
          </a:p>
          <a:p>
            <a:r>
              <a:rPr lang="en-US" dirty="0">
                <a:solidFill>
                  <a:srgbClr val="FF0000"/>
                </a:solidFill>
              </a:rPr>
              <a:t>momentum: not very conserved (has PGF)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vorticity: more conserved (PGF gone)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vorticity: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 more conserved (Ro wave)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vorticity: most conserved </a:t>
            </a:r>
          </a:p>
          <a:p>
            <a:pPr lvl="1"/>
            <a:r>
              <a:rPr lang="en-US" dirty="0" err="1"/>
              <a:t>dQ</a:t>
            </a:r>
            <a:r>
              <a:rPr lang="en-US" dirty="0"/>
              <a:t>/</a:t>
            </a:r>
            <a:r>
              <a:rPr lang="en-US" dirty="0" err="1"/>
              <a:t>dz</a:t>
            </a:r>
            <a:r>
              <a:rPr lang="en-US" dirty="0"/>
              <a:t> is the main source: </a:t>
            </a:r>
          </a:p>
          <a:p>
            <a:pPr lvl="2"/>
            <a:r>
              <a:rPr lang="en-US" i="1" dirty="0"/>
              <a:t>dynamics driven by </a:t>
            </a:r>
            <a:r>
              <a:rPr lang="en-US" i="1" u="sng" dirty="0"/>
              <a:t>vertical derivative of</a:t>
            </a:r>
            <a:r>
              <a:rPr lang="en-US" i="1" dirty="0"/>
              <a:t> diabatic heating</a:t>
            </a:r>
          </a:p>
          <a:p>
            <a:pPr lvl="1"/>
            <a:r>
              <a:rPr lang="en-US" i="1" dirty="0"/>
              <a:t>Curl of friction is the sink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0066"/>
            <a:ext cx="8229600" cy="5333296"/>
          </a:xfrm>
        </p:spPr>
        <p:txBody>
          <a:bodyPr>
            <a:normAutofit fontScale="92500"/>
          </a:bodyPr>
          <a:lstStyle/>
          <a:p>
            <a:r>
              <a:rPr lang="en-US" dirty="0"/>
              <a:t>math notation: revisit HW1!</a:t>
            </a:r>
          </a:p>
          <a:p>
            <a:pPr lvl="1"/>
            <a:r>
              <a:rPr lang="en-US" dirty="0"/>
              <a:t>functions like T(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partial derivatives </a:t>
            </a:r>
          </a:p>
          <a:p>
            <a:pPr lvl="1"/>
            <a:r>
              <a:rPr lang="en-US" dirty="0"/>
              <a:t>derivative </a:t>
            </a:r>
            <a:r>
              <a:rPr lang="en-US" i="1" dirty="0"/>
              <a:t>operator</a:t>
            </a:r>
            <a:r>
              <a:rPr lang="en-US" dirty="0"/>
              <a:t> concept (del is the vector form)</a:t>
            </a:r>
          </a:p>
          <a:p>
            <a:pPr lvl="1"/>
            <a:r>
              <a:rPr lang="en-US" dirty="0"/>
              <a:t>vectors: sum and dot and cross</a:t>
            </a:r>
          </a:p>
          <a:p>
            <a:r>
              <a:rPr lang="en-US" dirty="0"/>
              <a:t>physics principles and laws</a:t>
            </a:r>
          </a:p>
          <a:p>
            <a:pPr lvl="1"/>
            <a:r>
              <a:rPr lang="en-US" dirty="0"/>
              <a:t>conservation of stuff, plus sources minus sinks</a:t>
            </a:r>
          </a:p>
          <a:p>
            <a:pPr lvl="1"/>
            <a:r>
              <a:rPr lang="en-US" dirty="0"/>
              <a:t>transport (</a:t>
            </a:r>
            <a:r>
              <a:rPr lang="en-US" i="1" dirty="0"/>
              <a:t>advection</a:t>
            </a:r>
            <a:r>
              <a:rPr lang="en-US" dirty="0"/>
              <a:t> or </a:t>
            </a:r>
            <a:r>
              <a:rPr lang="en-US" i="1" dirty="0"/>
              <a:t>convergence of flux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by large scale motions </a:t>
            </a:r>
          </a:p>
          <a:p>
            <a:pPr lvl="2"/>
            <a:r>
              <a:rPr lang="en-US" dirty="0"/>
              <a:t>by small: </a:t>
            </a:r>
            <a:r>
              <a:rPr lang="en-US" i="1" dirty="0"/>
              <a:t>diffusion</a:t>
            </a:r>
            <a:r>
              <a:rPr lang="en-US" dirty="0"/>
              <a:t> (convergence of a downgradient flux)</a:t>
            </a:r>
          </a:p>
          <a:p>
            <a:r>
              <a:rPr lang="en-US" i="1" dirty="0"/>
              <a:t>words for it all: review exam solutions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conservation: Relative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   </a:t>
            </a:r>
            <a:r>
              <a:rPr lang="en-US" sz="5100" dirty="0">
                <a:sym typeface="Wingdings" pitchFamily="2" charset="2"/>
              </a:rPr>
              <a:t> 2D “BVE”</a:t>
            </a:r>
            <a:endParaRPr lang="en-US" sz="5100" dirty="0"/>
          </a:p>
          <a:p>
            <a:endParaRPr lang="en-US" dirty="0"/>
          </a:p>
          <a:p>
            <a:pPr lvl="1"/>
            <a:r>
              <a:rPr lang="en-US" dirty="0"/>
              <a:t>vorticity elements “induce” (or imply)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  </a:t>
            </a:r>
            <a:r>
              <a:rPr lang="en-US" sz="4800" dirty="0">
                <a:sym typeface="Wingdings" pitchFamily="2" charset="2"/>
              </a:rPr>
              <a:t> </a:t>
            </a:r>
            <a:r>
              <a:rPr lang="en-US" sz="4800" dirty="0">
                <a:solidFill>
                  <a:srgbClr val="00B050"/>
                </a:solidFill>
                <a:sym typeface="Wingdings" pitchFamily="2" charset="2"/>
              </a:rPr>
              <a:t>DING DING DING</a:t>
            </a:r>
            <a:endParaRPr lang="en-US" sz="4800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vorticity: </a:t>
            </a:r>
          </a:p>
          <a:p>
            <a:pPr marL="914400" lvl="2" indent="0">
              <a:buNone/>
            </a:pPr>
            <a:r>
              <a:rPr lang="en-US" sz="4600" dirty="0"/>
              <a:t>2 vorticity elements </a:t>
            </a:r>
            <a:r>
              <a:rPr lang="en-US" sz="4600" dirty="0">
                <a:solidFill>
                  <a:srgbClr val="7030A0"/>
                </a:solidFill>
              </a:rPr>
              <a:t>orbit</a:t>
            </a:r>
            <a:r>
              <a:rPr lang="en-US" sz="4600" dirty="0"/>
              <a:t> (if same sign), </a:t>
            </a:r>
            <a:r>
              <a:rPr lang="en-US" sz="4600" dirty="0">
                <a:solidFill>
                  <a:srgbClr val="7030A0"/>
                </a:solidFill>
              </a:rPr>
              <a:t>promenade</a:t>
            </a:r>
            <a:r>
              <a:rPr lang="en-US" sz="4600" dirty="0"/>
              <a:t> like a smoke ring (if opposite sign), </a:t>
            </a:r>
            <a:r>
              <a:rPr lang="en-US" sz="4600" dirty="0">
                <a:solidFill>
                  <a:srgbClr val="7030A0"/>
                </a:solidFill>
              </a:rPr>
              <a:t>shred</a:t>
            </a:r>
            <a:r>
              <a:rPr lang="en-US" sz="4600" dirty="0"/>
              <a:t> each other, </a:t>
            </a:r>
            <a:r>
              <a:rPr lang="en-US" sz="4600" dirty="0">
                <a:solidFill>
                  <a:srgbClr val="7030A0"/>
                </a:solidFill>
              </a:rPr>
              <a:t>merge</a:t>
            </a:r>
            <a:r>
              <a:rPr lang="en-US" sz="4600" dirty="0"/>
              <a:t>, interact as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turbulence,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43F7-22DB-D5A8-6304-9ACC3114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Vorticity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225-DF1A-1D77-FB2D-3FA383C3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492"/>
            <a:ext cx="8229600" cy="4887672"/>
          </a:xfrm>
        </p:spPr>
        <p:txBody>
          <a:bodyPr/>
          <a:lstStyle/>
          <a:p>
            <a:r>
              <a:rPr lang="en-US"/>
              <a:t>A line or filament of vorticity within the interior of a fluid is unstable: waves grow, and then roll up into balls of vorticity. </a:t>
            </a:r>
            <a:r>
              <a:rPr lang="en-US">
                <a:hlinkClick r:id="rId2"/>
              </a:rPr>
              <a:t>Animation</a:t>
            </a: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EE539-3994-C12F-634D-89DE015D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3521762"/>
            <a:ext cx="8657863" cy="278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6A2C5-F7C0-CFA4-1082-91D8EAA2024A}"/>
              </a:ext>
            </a:extLst>
          </p:cNvPr>
          <p:cNvSpPr txBox="1"/>
          <p:nvPr/>
        </p:nvSpPr>
        <p:spPr>
          <a:xfrm>
            <a:off x="4120587" y="6398696"/>
            <a:ext cx="476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Markowski and Richardson book 2011</a:t>
            </a:r>
          </a:p>
        </p:txBody>
      </p:sp>
    </p:spTree>
    <p:extLst>
      <p:ext uri="{BB962C8B-B14F-4D97-AF65-F5344CB8AC3E}">
        <p14:creationId xmlns:p14="http://schemas.microsoft.com/office/powerpoint/2010/main" val="203147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43F7-22DB-D5A8-6304-9ACC3114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500"/>
            <a:ext cx="8229600" cy="1143000"/>
          </a:xfrm>
        </p:spPr>
        <p:txBody>
          <a:bodyPr/>
          <a:lstStyle/>
          <a:p>
            <a:r>
              <a:rPr lang="en-US"/>
              <a:t>Vorticity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225-DF1A-1D77-FB2D-3FA383C3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5719"/>
            <a:ext cx="8229600" cy="4525963"/>
          </a:xfrm>
        </p:spPr>
        <p:txBody>
          <a:bodyPr/>
          <a:lstStyle/>
          <a:p>
            <a:r>
              <a:rPr lang="en-US"/>
              <a:t>A line or filament of vorticity within a fluid is unstable: displacements grow w/ time. How?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D88A-7B1D-18A6-92AB-29915E91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3" y="2175860"/>
            <a:ext cx="7042471" cy="461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D8928-C7BB-5DE2-89CF-0A8D5CA5B927}"/>
              </a:ext>
            </a:extLst>
          </p:cNvPr>
          <p:cNvSpPr txBox="1"/>
          <p:nvPr/>
        </p:nvSpPr>
        <p:spPr>
          <a:xfrm>
            <a:off x="7765890" y="5103674"/>
            <a:ext cx="1378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Markowski and Richardson book 2011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3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43F7-22DB-D5A8-6304-9ACC3114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500"/>
            <a:ext cx="8229600" cy="1143000"/>
          </a:xfrm>
        </p:spPr>
        <p:txBody>
          <a:bodyPr/>
          <a:lstStyle/>
          <a:p>
            <a:r>
              <a:rPr lang="en-US"/>
              <a:t>Vorticity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225-DF1A-1D77-FB2D-3FA383C3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5719"/>
            <a:ext cx="8229600" cy="4525963"/>
          </a:xfrm>
        </p:spPr>
        <p:txBody>
          <a:bodyPr/>
          <a:lstStyle/>
          <a:p>
            <a:r>
              <a:rPr lang="en-US"/>
              <a:t>Waves roll up into balls. How?</a:t>
            </a:r>
          </a:p>
          <a:p>
            <a:endParaRPr lang="en-US"/>
          </a:p>
          <a:p>
            <a:r>
              <a:rPr lang="en-US"/>
              <a:t>along-filament transport in finite amplitude waves: 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7E8C-1E94-1EA8-A791-3CB9C8A7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700"/>
            <a:ext cx="9144000" cy="35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1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conservation: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62500" lnSpcReduction="20000"/>
          </a:bodyPr>
          <a:lstStyle/>
          <a:p>
            <a:r>
              <a:rPr lang="en-US" sz="5800" dirty="0"/>
              <a:t>d/dt(</a:t>
            </a:r>
            <a:r>
              <a:rPr lang="en-US" sz="5800" dirty="0">
                <a:solidFill>
                  <a:srgbClr val="FF0000"/>
                </a:solidFill>
              </a:rPr>
              <a:t>absolute vorticity</a:t>
            </a:r>
            <a:r>
              <a:rPr lang="en-US" sz="5800" dirty="0"/>
              <a:t>) = 0 </a:t>
            </a:r>
            <a:endParaRPr lang="en-US" sz="3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</a:t>
            </a:r>
          </a:p>
          <a:p>
            <a:pPr marL="457200" lvl="1" indent="0">
              <a:buNone/>
            </a:pPr>
            <a:r>
              <a:rPr lang="en-US" sz="5100" dirty="0"/>
              <a:t>d/</a:t>
            </a:r>
            <a:r>
              <a:rPr lang="en-US" sz="5100" dirty="0" err="1"/>
              <a:t>dt</a:t>
            </a:r>
            <a:r>
              <a:rPr lang="en-US" sz="5100" dirty="0"/>
              <a:t>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</a:t>
            </a:r>
            <a:r>
              <a:rPr lang="en-US" sz="4600" dirty="0"/>
              <a:t> = </a:t>
            </a:r>
            <a:r>
              <a:rPr lang="en-US" sz="5100" dirty="0"/>
              <a:t>-v ∂f/∂y</a:t>
            </a:r>
            <a:r>
              <a:rPr lang="en-US" sz="34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</a:t>
            </a:r>
            <a:r>
              <a:rPr lang="en-US" sz="4400" i="1" dirty="0"/>
              <a:t>proportional to wavelength</a:t>
            </a:r>
            <a:r>
              <a:rPr lang="en-US" sz="4400" i="1" baseline="30000" dirty="0"/>
              <a:t>2</a:t>
            </a:r>
            <a:r>
              <a:rPr lang="en-US" sz="4400" i="1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(troughs=lows or ridges=highs)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4707" name="Text Box 3"/>
              <p:cNvSpPr txBox="1">
                <a:spLocks noChangeArrowheads="1"/>
              </p:cNvSpPr>
              <p:nvPr/>
            </p:nvSpPr>
            <p:spPr bwMode="auto">
              <a:xfrm>
                <a:off x="304800" y="1710813"/>
                <a:ext cx="8839200" cy="315240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en-US" sz="2400" dirty="0">
                    <a:solidFill>
                      <a:srgbClr val="000000"/>
                    </a:solidFill>
                  </a:rPr>
                  <a:t>Rossby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wave packet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energy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</a:rPr>
                  <a:t>moves at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GROUP velocity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𝜕𝜔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𝑈𝑘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eastward instead of westward</a:t>
                </a:r>
                <a:r>
                  <a:rPr lang="en-US" sz="2400" dirty="0">
                    <a:solidFill>
                      <a:schemeClr val="bg2"/>
                    </a:solidFill>
                  </a:rPr>
                  <a:t>, for Rossby waves.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2470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710813"/>
                <a:ext cx="8839200" cy="3152401"/>
              </a:xfrm>
              <a:prstGeom prst="rect">
                <a:avLst/>
              </a:prstGeom>
              <a:blipFill>
                <a:blip r:embed="rId4"/>
                <a:stretch>
                  <a:fillRect l="-1006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4708" name="Rectangle 4"/>
          <p:cNvSpPr>
            <a:spLocks noChangeArrowheads="1"/>
          </p:cNvSpPr>
          <p:nvPr/>
        </p:nvSpPr>
        <p:spPr bwMode="auto">
          <a:xfrm>
            <a:off x="609600" y="0"/>
            <a:ext cx="77724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Rossby Waves: phase vs. group velocity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B64C-1944-7542-8B13-B94F0F7DC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200" y="4178758"/>
            <a:ext cx="2778519" cy="1014984"/>
          </a:xfrm>
          <a:prstGeom prst="rect">
            <a:avLst/>
          </a:prstGeom>
        </p:spPr>
      </p:pic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7ADA9EA8-1B84-0F42-9297-F7F54039F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914400"/>
          <a:ext cx="2438400" cy="12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531" imgH="418918" progId="Equation.3">
                  <p:embed/>
                </p:oleObj>
              </mc:Choice>
              <mc:Fallback>
                <p:oleObj name="Equation" r:id="rId6" imgW="850531" imgH="418918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7ADA9EA8-1B84-0F42-9297-F7F54039F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2438400" cy="1206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D3302A-BB91-E442-8AFE-BD28E412D8F8}"/>
              </a:ext>
            </a:extLst>
          </p:cNvPr>
          <p:cNvSpPr txBox="1"/>
          <p:nvPr/>
        </p:nvSpPr>
        <p:spPr>
          <a:xfrm>
            <a:off x="4328160" y="1325880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this c is </a:t>
            </a:r>
            <a:r>
              <a:rPr lang="en-US" sz="2800" i="1" dirty="0">
                <a:solidFill>
                  <a:srgbClr val="0070C0"/>
                </a:solidFill>
              </a:rPr>
              <a:t>phase velocity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D4250-05A6-3A4B-BF27-03CBC7F0227C}"/>
              </a:ext>
            </a:extLst>
          </p:cNvPr>
          <p:cNvSpPr txBox="1"/>
          <p:nvPr/>
        </p:nvSpPr>
        <p:spPr>
          <a:xfrm rot="17687981">
            <a:off x="3459616" y="539343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Note!! </a:t>
            </a:r>
            <a:r>
              <a:rPr lang="en-US" sz="32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4077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Freeform 2"/>
          <p:cNvSpPr>
            <a:spLocks/>
          </p:cNvSpPr>
          <p:nvPr/>
        </p:nvSpPr>
        <p:spPr bwMode="auto">
          <a:xfrm>
            <a:off x="400050" y="19050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1" name="Line 3"/>
          <p:cNvSpPr>
            <a:spLocks noChangeShapeType="1"/>
          </p:cNvSpPr>
          <p:nvPr/>
        </p:nvSpPr>
        <p:spPr bwMode="auto">
          <a:xfrm>
            <a:off x="381000" y="2514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2" name="Freeform 4"/>
          <p:cNvSpPr>
            <a:spLocks/>
          </p:cNvSpPr>
          <p:nvPr/>
        </p:nvSpPr>
        <p:spPr bwMode="auto">
          <a:xfrm>
            <a:off x="400050" y="14478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3" name="Freeform 5"/>
          <p:cNvSpPr>
            <a:spLocks/>
          </p:cNvSpPr>
          <p:nvPr/>
        </p:nvSpPr>
        <p:spPr bwMode="auto">
          <a:xfrm>
            <a:off x="400050" y="231775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4" name="Line 6"/>
          <p:cNvSpPr>
            <a:spLocks noChangeShapeType="1"/>
          </p:cNvSpPr>
          <p:nvPr/>
        </p:nvSpPr>
        <p:spPr bwMode="auto">
          <a:xfrm>
            <a:off x="381000" y="2895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5" name="Line 7"/>
          <p:cNvSpPr>
            <a:spLocks noChangeShapeType="1"/>
          </p:cNvSpPr>
          <p:nvPr/>
        </p:nvSpPr>
        <p:spPr bwMode="auto">
          <a:xfrm>
            <a:off x="381000" y="20574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6" name="Rectangle 8"/>
          <p:cNvSpPr>
            <a:spLocks noChangeArrowheads="1"/>
          </p:cNvSpPr>
          <p:nvPr/>
        </p:nvSpPr>
        <p:spPr bwMode="auto">
          <a:xfrm>
            <a:off x="0" y="76200"/>
            <a:ext cx="9144000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 wave group velocity energetics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downstream development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</p:txBody>
      </p:sp>
      <p:sp>
        <p:nvSpPr>
          <p:cNvPr id="1230857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58" name="Object 10"/>
          <p:cNvGraphicFramePr>
            <a:graphicFrameLocks noChangeAspect="1"/>
          </p:cNvGraphicFramePr>
          <p:nvPr/>
        </p:nvGraphicFramePr>
        <p:xfrm>
          <a:off x="1447800" y="1106488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5085" imgH="241195" progId="Equation.3">
                  <p:embed/>
                </p:oleObj>
              </mc:Choice>
              <mc:Fallback>
                <p:oleObj name="Equation" r:id="rId2" imgW="495085" imgH="241195" progId="Equation.3">
                  <p:embed/>
                  <p:pic>
                    <p:nvPicPr>
                      <p:cNvPr id="12308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06488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59" name="Rectangle 1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60" name="Object 12"/>
          <p:cNvGraphicFramePr>
            <a:graphicFrameLocks noChangeAspect="1"/>
          </p:cNvGraphicFramePr>
          <p:nvPr/>
        </p:nvGraphicFramePr>
        <p:xfrm>
          <a:off x="1447800" y="1447800"/>
          <a:ext cx="6096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8918" imgH="203112" progId="Equation.3">
                  <p:embed/>
                </p:oleObj>
              </mc:Choice>
              <mc:Fallback>
                <p:oleObj name="Equation" r:id="rId4" imgW="418918" imgH="203112" progId="Equation.3">
                  <p:embed/>
                  <p:pic>
                    <p:nvPicPr>
                      <p:cNvPr id="12308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609600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61" name="Freeform 13"/>
          <p:cNvSpPr>
            <a:spLocks/>
          </p:cNvSpPr>
          <p:nvPr/>
        </p:nvSpPr>
        <p:spPr bwMode="auto">
          <a:xfrm>
            <a:off x="1460500" y="19764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88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5" y="87"/>
                  <a:pt x="60" y="43"/>
                  <a:pt x="88" y="27"/>
                </a:cubicBezTo>
                <a:cubicBezTo>
                  <a:pt x="116" y="11"/>
                  <a:pt x="140" y="0"/>
                  <a:pt x="168" y="3"/>
                </a:cubicBezTo>
                <a:cubicBezTo>
                  <a:pt x="196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2" name="Freeform 14"/>
          <p:cNvSpPr>
            <a:spLocks/>
          </p:cNvSpPr>
          <p:nvPr/>
        </p:nvSpPr>
        <p:spPr bwMode="auto">
          <a:xfrm>
            <a:off x="3340100" y="16764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3" name="Freeform 15"/>
          <p:cNvSpPr>
            <a:spLocks/>
          </p:cNvSpPr>
          <p:nvPr/>
        </p:nvSpPr>
        <p:spPr bwMode="auto">
          <a:xfrm>
            <a:off x="5003800" y="2058988"/>
            <a:ext cx="558800" cy="168275"/>
          </a:xfrm>
          <a:custGeom>
            <a:avLst/>
            <a:gdLst/>
            <a:ahLst/>
            <a:cxnLst>
              <a:cxn ang="0">
                <a:pos x="0" y="98"/>
              </a:cxn>
              <a:cxn ang="0">
                <a:pos x="80" y="31"/>
              </a:cxn>
              <a:cxn ang="0">
                <a:pos x="168" y="2"/>
              </a:cxn>
              <a:cxn ang="0">
                <a:pos x="256" y="42"/>
              </a:cxn>
              <a:cxn ang="0">
                <a:pos x="352" y="106"/>
              </a:cxn>
            </a:cxnLst>
            <a:rect l="0" t="0" r="r" b="b"/>
            <a:pathLst>
              <a:path w="352" h="106">
                <a:moveTo>
                  <a:pt x="0" y="98"/>
                </a:moveTo>
                <a:cubicBezTo>
                  <a:pt x="13" y="87"/>
                  <a:pt x="52" y="47"/>
                  <a:pt x="80" y="31"/>
                </a:cubicBezTo>
                <a:cubicBezTo>
                  <a:pt x="108" y="15"/>
                  <a:pt x="139" y="0"/>
                  <a:pt x="168" y="2"/>
                </a:cubicBezTo>
                <a:cubicBezTo>
                  <a:pt x="197" y="4"/>
                  <a:pt x="225" y="25"/>
                  <a:pt x="256" y="42"/>
                </a:cubicBezTo>
                <a:cubicBezTo>
                  <a:pt x="287" y="59"/>
                  <a:pt x="332" y="93"/>
                  <a:pt x="352" y="106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4" name="Freeform 16"/>
          <p:cNvSpPr>
            <a:spLocks/>
          </p:cNvSpPr>
          <p:nvPr/>
        </p:nvSpPr>
        <p:spPr bwMode="auto">
          <a:xfrm>
            <a:off x="2273300" y="2744788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5" name="Freeform 17"/>
          <p:cNvSpPr>
            <a:spLocks/>
          </p:cNvSpPr>
          <p:nvPr/>
        </p:nvSpPr>
        <p:spPr bwMode="auto">
          <a:xfrm>
            <a:off x="4330700" y="2743200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6" name="Freeform 18"/>
          <p:cNvSpPr>
            <a:spLocks/>
          </p:cNvSpPr>
          <p:nvPr/>
        </p:nvSpPr>
        <p:spPr bwMode="auto">
          <a:xfrm>
            <a:off x="1498600" y="24209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7" name="Freeform 19"/>
          <p:cNvSpPr>
            <a:spLocks/>
          </p:cNvSpPr>
          <p:nvPr/>
        </p:nvSpPr>
        <p:spPr bwMode="auto">
          <a:xfrm>
            <a:off x="2286000" y="2286000"/>
            <a:ext cx="622300" cy="238125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176" y="144"/>
              </a:cxn>
              <a:cxn ang="0">
                <a:pos x="232" y="136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50">
                <a:moveTo>
                  <a:pt x="0" y="39"/>
                </a:moveTo>
                <a:cubicBezTo>
                  <a:pt x="13" y="50"/>
                  <a:pt x="59" y="86"/>
                  <a:pt x="88" y="103"/>
                </a:cubicBezTo>
                <a:cubicBezTo>
                  <a:pt x="117" y="120"/>
                  <a:pt x="152" y="138"/>
                  <a:pt x="176" y="144"/>
                </a:cubicBezTo>
                <a:cubicBezTo>
                  <a:pt x="200" y="150"/>
                  <a:pt x="211" y="144"/>
                  <a:pt x="232" y="136"/>
                </a:cubicBezTo>
                <a:cubicBezTo>
                  <a:pt x="253" y="128"/>
                  <a:pt x="277" y="118"/>
                  <a:pt x="304" y="95"/>
                </a:cubicBezTo>
                <a:cubicBezTo>
                  <a:pt x="331" y="72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8" name="Freeform 20"/>
          <p:cNvSpPr>
            <a:spLocks/>
          </p:cNvSpPr>
          <p:nvPr/>
        </p:nvSpPr>
        <p:spPr bwMode="auto">
          <a:xfrm>
            <a:off x="4305300" y="2324100"/>
            <a:ext cx="584200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" y="79"/>
              </a:cxn>
              <a:cxn ang="0">
                <a:pos x="152" y="128"/>
              </a:cxn>
              <a:cxn ang="0">
                <a:pos x="272" y="120"/>
              </a:cxn>
              <a:cxn ang="0">
                <a:pos x="368" y="32"/>
              </a:cxn>
            </a:cxnLst>
            <a:rect l="0" t="0" r="r" b="b"/>
            <a:pathLst>
              <a:path w="368" h="136">
                <a:moveTo>
                  <a:pt x="0" y="0"/>
                </a:moveTo>
                <a:cubicBezTo>
                  <a:pt x="10" y="12"/>
                  <a:pt x="37" y="58"/>
                  <a:pt x="62" y="79"/>
                </a:cubicBezTo>
                <a:cubicBezTo>
                  <a:pt x="87" y="100"/>
                  <a:pt x="117" y="121"/>
                  <a:pt x="152" y="128"/>
                </a:cubicBezTo>
                <a:cubicBezTo>
                  <a:pt x="187" y="135"/>
                  <a:pt x="236" y="136"/>
                  <a:pt x="272" y="120"/>
                </a:cubicBezTo>
                <a:cubicBezTo>
                  <a:pt x="308" y="104"/>
                  <a:pt x="348" y="50"/>
                  <a:pt x="368" y="32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9" name="Freeform 21"/>
          <p:cNvSpPr>
            <a:spLocks/>
          </p:cNvSpPr>
          <p:nvPr/>
        </p:nvSpPr>
        <p:spPr bwMode="auto">
          <a:xfrm>
            <a:off x="3352800" y="21336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0" name="Freeform 22"/>
          <p:cNvSpPr>
            <a:spLocks/>
          </p:cNvSpPr>
          <p:nvPr/>
        </p:nvSpPr>
        <p:spPr bwMode="auto">
          <a:xfrm>
            <a:off x="5029200" y="24971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1" name="Line 23"/>
          <p:cNvSpPr>
            <a:spLocks noChangeShapeType="1"/>
          </p:cNvSpPr>
          <p:nvPr/>
        </p:nvSpPr>
        <p:spPr bwMode="auto">
          <a:xfrm>
            <a:off x="3200400" y="5029200"/>
            <a:ext cx="609600" cy="0"/>
          </a:xfrm>
          <a:prstGeom prst="line">
            <a:avLst/>
          </a:prstGeom>
          <a:noFill/>
          <a:ln w="76200">
            <a:solidFill>
              <a:srgbClr val="06942B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2" name="Object 24"/>
          <p:cNvGraphicFramePr>
            <a:graphicFrameLocks noChangeAspect="1"/>
          </p:cNvGraphicFramePr>
          <p:nvPr/>
        </p:nvGraphicFramePr>
        <p:xfrm>
          <a:off x="4267200" y="4724400"/>
          <a:ext cx="509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41300" progId="Equation.3">
                  <p:embed/>
                </p:oleObj>
              </mc:Choice>
              <mc:Fallback>
                <p:oleObj name="Equation" r:id="rId6" imgW="228600" imgH="241300" progId="Equation.3">
                  <p:embed/>
                  <p:pic>
                    <p:nvPicPr>
                      <p:cNvPr id="12308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724400"/>
                        <a:ext cx="5095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3" name="Oval 25"/>
          <p:cNvSpPr>
            <a:spLocks noChangeArrowheads="1"/>
          </p:cNvSpPr>
          <p:nvPr/>
        </p:nvSpPr>
        <p:spPr bwMode="auto">
          <a:xfrm>
            <a:off x="15240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4" name="Oval 26"/>
          <p:cNvSpPr>
            <a:spLocks noChangeArrowheads="1"/>
          </p:cNvSpPr>
          <p:nvPr/>
        </p:nvSpPr>
        <p:spPr bwMode="auto">
          <a:xfrm>
            <a:off x="3276600" y="5334000"/>
            <a:ext cx="533400" cy="457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5" name="Object 27"/>
          <p:cNvGraphicFramePr>
            <a:graphicFrameLocks noChangeAspect="1"/>
          </p:cNvGraphicFramePr>
          <p:nvPr/>
        </p:nvGraphicFramePr>
        <p:xfrm>
          <a:off x="4343400" y="5257800"/>
          <a:ext cx="36671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957" imgH="203024" progId="Equation.3">
                  <p:embed/>
                </p:oleObj>
              </mc:Choice>
              <mc:Fallback>
                <p:oleObj name="Equation" r:id="rId8" imgW="164957" imgH="203024" progId="Equation.3">
                  <p:embed/>
                  <p:pic>
                    <p:nvPicPr>
                      <p:cNvPr id="123087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257800"/>
                        <a:ext cx="366713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6" name="Oval 28"/>
          <p:cNvSpPr>
            <a:spLocks noChangeArrowheads="1"/>
          </p:cNvSpPr>
          <p:nvPr/>
        </p:nvSpPr>
        <p:spPr bwMode="auto">
          <a:xfrm>
            <a:off x="50292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7" name="Oval 29"/>
          <p:cNvSpPr>
            <a:spLocks noChangeArrowheads="1"/>
          </p:cNvSpPr>
          <p:nvPr/>
        </p:nvSpPr>
        <p:spPr bwMode="auto">
          <a:xfrm>
            <a:off x="3200400" y="1371600"/>
            <a:ext cx="838200" cy="1600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8" name="Oval 30"/>
          <p:cNvSpPr>
            <a:spLocks noChangeArrowheads="1"/>
          </p:cNvSpPr>
          <p:nvPr/>
        </p:nvSpPr>
        <p:spPr bwMode="auto">
          <a:xfrm>
            <a:off x="22860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9" name="Oval 31"/>
          <p:cNvSpPr>
            <a:spLocks noChangeArrowheads="1"/>
          </p:cNvSpPr>
          <p:nvPr/>
        </p:nvSpPr>
        <p:spPr bwMode="auto">
          <a:xfrm>
            <a:off x="42672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0" name="Line 32"/>
          <p:cNvSpPr>
            <a:spLocks noChangeShapeType="1"/>
          </p:cNvSpPr>
          <p:nvPr/>
        </p:nvSpPr>
        <p:spPr bwMode="auto">
          <a:xfrm>
            <a:off x="3200400" y="4572000"/>
            <a:ext cx="609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1" name="Text Box 33"/>
          <p:cNvSpPr txBox="1">
            <a:spLocks noChangeArrowheads="1"/>
          </p:cNvSpPr>
          <p:nvPr/>
        </p:nvSpPr>
        <p:spPr bwMode="auto">
          <a:xfrm>
            <a:off x="3702676" y="4356279"/>
            <a:ext cx="1676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Energy flux</a:t>
            </a:r>
          </a:p>
        </p:txBody>
      </p:sp>
      <p:sp>
        <p:nvSpPr>
          <p:cNvPr id="1230882" name="Line 34"/>
          <p:cNvSpPr>
            <a:spLocks noChangeShapeType="1"/>
          </p:cNvSpPr>
          <p:nvPr/>
        </p:nvSpPr>
        <p:spPr bwMode="auto">
          <a:xfrm>
            <a:off x="15240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3" name="Line 35"/>
          <p:cNvSpPr>
            <a:spLocks noChangeShapeType="1"/>
          </p:cNvSpPr>
          <p:nvPr/>
        </p:nvSpPr>
        <p:spPr bwMode="auto">
          <a:xfrm>
            <a:off x="22860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4" name="Line 36"/>
          <p:cNvSpPr>
            <a:spLocks noChangeShapeType="1"/>
          </p:cNvSpPr>
          <p:nvPr/>
        </p:nvSpPr>
        <p:spPr bwMode="auto">
          <a:xfrm>
            <a:off x="3200400" y="2209800"/>
            <a:ext cx="914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5" name="Line 37"/>
          <p:cNvSpPr>
            <a:spLocks noChangeShapeType="1"/>
          </p:cNvSpPr>
          <p:nvPr/>
        </p:nvSpPr>
        <p:spPr bwMode="auto">
          <a:xfrm>
            <a:off x="42672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6" name="Line 38"/>
          <p:cNvSpPr>
            <a:spLocks noChangeShapeType="1"/>
          </p:cNvSpPr>
          <p:nvPr/>
        </p:nvSpPr>
        <p:spPr bwMode="auto">
          <a:xfrm>
            <a:off x="51054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87" name="Object 39"/>
          <p:cNvGraphicFramePr>
            <a:graphicFrameLocks noChangeAspect="1"/>
          </p:cNvGraphicFramePr>
          <p:nvPr/>
        </p:nvGraphicFramePr>
        <p:xfrm>
          <a:off x="2286000" y="33274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5085" imgH="241195" progId="Equation.3">
                  <p:embed/>
                </p:oleObj>
              </mc:Choice>
              <mc:Fallback>
                <p:oleObj name="Equation" r:id="rId10" imgW="495085" imgH="241195" progId="Equation.3">
                  <p:embed/>
                  <p:pic>
                    <p:nvPicPr>
                      <p:cNvPr id="123088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274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8" name="Object 40"/>
          <p:cNvGraphicFramePr>
            <a:graphicFrameLocks noChangeAspect="1"/>
          </p:cNvGraphicFramePr>
          <p:nvPr/>
        </p:nvGraphicFramePr>
        <p:xfrm>
          <a:off x="2286000" y="36718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18918" imgH="203112" progId="Equation.3">
                  <p:embed/>
                </p:oleObj>
              </mc:Choice>
              <mc:Fallback>
                <p:oleObj name="Equation" r:id="rId12" imgW="418918" imgH="203112" progId="Equation.3">
                  <p:embed/>
                  <p:pic>
                    <p:nvPicPr>
                      <p:cNvPr id="123088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6718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9" name="Object 41"/>
          <p:cNvGraphicFramePr>
            <a:graphicFrameLocks noChangeAspect="1"/>
          </p:cNvGraphicFramePr>
          <p:nvPr/>
        </p:nvGraphicFramePr>
        <p:xfrm>
          <a:off x="3140075" y="685800"/>
          <a:ext cx="8080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83947" imgH="241195" progId="Equation.3">
                  <p:embed/>
                </p:oleObj>
              </mc:Choice>
              <mc:Fallback>
                <p:oleObj name="Equation" r:id="rId14" imgW="583947" imgH="241195" progId="Equation.3">
                  <p:embed/>
                  <p:pic>
                    <p:nvPicPr>
                      <p:cNvPr id="123088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685800"/>
                        <a:ext cx="808038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0" name="Object 42"/>
          <p:cNvGraphicFramePr>
            <a:graphicFrameLocks noChangeAspect="1"/>
          </p:cNvGraphicFramePr>
          <p:nvPr/>
        </p:nvGraphicFramePr>
        <p:xfrm>
          <a:off x="3213100" y="1066800"/>
          <a:ext cx="73818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07780" imgH="203112" progId="Equation.3">
                  <p:embed/>
                </p:oleObj>
              </mc:Choice>
              <mc:Fallback>
                <p:oleObj name="Equation" r:id="rId16" imgW="507780" imgH="203112" progId="Equation.3">
                  <p:embed/>
                  <p:pic>
                    <p:nvPicPr>
                      <p:cNvPr id="123089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1066800"/>
                        <a:ext cx="738188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1" name="Object 43"/>
          <p:cNvGraphicFramePr>
            <a:graphicFrameLocks noChangeAspect="1"/>
          </p:cNvGraphicFramePr>
          <p:nvPr/>
        </p:nvGraphicFramePr>
        <p:xfrm>
          <a:off x="4267200" y="32766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085" imgH="241195" progId="Equation.3">
                  <p:embed/>
                </p:oleObj>
              </mc:Choice>
              <mc:Fallback>
                <p:oleObj name="Equation" r:id="rId18" imgW="495085" imgH="241195" progId="Equation.3">
                  <p:embed/>
                  <p:pic>
                    <p:nvPicPr>
                      <p:cNvPr id="123089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2766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2" name="Object 44"/>
          <p:cNvGraphicFramePr>
            <a:graphicFrameLocks noChangeAspect="1"/>
          </p:cNvGraphicFramePr>
          <p:nvPr/>
        </p:nvGraphicFramePr>
        <p:xfrm>
          <a:off x="4267200" y="36210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8918" imgH="203112" progId="Equation.3">
                  <p:embed/>
                </p:oleObj>
              </mc:Choice>
              <mc:Fallback>
                <p:oleObj name="Equation" r:id="rId20" imgW="418918" imgH="203112" progId="Equation.3">
                  <p:embed/>
                  <p:pic>
                    <p:nvPicPr>
                      <p:cNvPr id="123089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6210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3" name="Object 45"/>
          <p:cNvGraphicFramePr>
            <a:graphicFrameLocks noChangeAspect="1"/>
          </p:cNvGraphicFramePr>
          <p:nvPr/>
        </p:nvGraphicFramePr>
        <p:xfrm>
          <a:off x="5105400" y="11430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95085" imgH="241195" progId="Equation.3">
                  <p:embed/>
                </p:oleObj>
              </mc:Choice>
              <mc:Fallback>
                <p:oleObj name="Equation" r:id="rId22" imgW="495085" imgH="241195" progId="Equation.3">
                  <p:embed/>
                  <p:pic>
                    <p:nvPicPr>
                      <p:cNvPr id="123089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1430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4" name="Object 46"/>
          <p:cNvGraphicFramePr>
            <a:graphicFrameLocks noChangeAspect="1"/>
          </p:cNvGraphicFramePr>
          <p:nvPr/>
        </p:nvGraphicFramePr>
        <p:xfrm>
          <a:off x="5105400" y="1484313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18918" imgH="203112" progId="Equation.3">
                  <p:embed/>
                </p:oleObj>
              </mc:Choice>
              <mc:Fallback>
                <p:oleObj name="Equation" r:id="rId23" imgW="418918" imgH="203112" progId="Equation.3">
                  <p:embed/>
                  <p:pic>
                    <p:nvPicPr>
                      <p:cNvPr id="123089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484313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5" name="Rectangle 47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6" name="Object 48"/>
          <p:cNvGraphicFramePr>
            <a:graphicFrameLocks noChangeAspect="1"/>
          </p:cNvGraphicFramePr>
          <p:nvPr/>
        </p:nvGraphicFramePr>
        <p:xfrm>
          <a:off x="2743200" y="5786438"/>
          <a:ext cx="60960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289300" imgH="495300" progId="Equation.3">
                  <p:embed/>
                </p:oleObj>
              </mc:Choice>
              <mc:Fallback>
                <p:oleObj name="Equation" r:id="rId24" imgW="3289300" imgH="495300" progId="Equation.3">
                  <p:embed/>
                  <p:pic>
                    <p:nvPicPr>
                      <p:cNvPr id="123089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786438"/>
                        <a:ext cx="60960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7" name="Rectangle 4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8" name="Object 50"/>
          <p:cNvGraphicFramePr>
            <a:graphicFrameLocks noChangeAspect="1"/>
          </p:cNvGraphicFramePr>
          <p:nvPr/>
        </p:nvGraphicFramePr>
        <p:xfrm>
          <a:off x="5791200" y="4330700"/>
          <a:ext cx="914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406224" imgH="241195" progId="Equation.3">
                  <p:embed/>
                </p:oleObj>
              </mc:Choice>
              <mc:Fallback>
                <p:oleObj name="Equation" r:id="rId26" imgW="406224" imgH="241195" progId="Equation.3">
                  <p:embed/>
                  <p:pic>
                    <p:nvPicPr>
                      <p:cNvPr id="123089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330700"/>
                        <a:ext cx="914400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9" name="Oval 51"/>
          <p:cNvSpPr>
            <a:spLocks noChangeArrowheads="1"/>
          </p:cNvSpPr>
          <p:nvPr/>
        </p:nvSpPr>
        <p:spPr bwMode="auto">
          <a:xfrm>
            <a:off x="3810000" y="1524000"/>
            <a:ext cx="2590800" cy="1828800"/>
          </a:xfrm>
          <a:prstGeom prst="ellipse">
            <a:avLst/>
          </a:prstGeom>
          <a:solidFill>
            <a:srgbClr val="8A1076">
              <a:alpha val="31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0" name="Rectangle 52"/>
          <p:cNvSpPr>
            <a:spLocks noChangeArrowheads="1"/>
          </p:cNvSpPr>
          <p:nvPr/>
        </p:nvSpPr>
        <p:spPr bwMode="auto">
          <a:xfrm>
            <a:off x="5486400" y="3352800"/>
            <a:ext cx="34290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strengthen</a:t>
            </a:r>
          </a:p>
        </p:txBody>
      </p:sp>
      <p:sp>
        <p:nvSpPr>
          <p:cNvPr id="1230901" name="Line 53"/>
          <p:cNvSpPr>
            <a:spLocks noChangeShapeType="1"/>
          </p:cNvSpPr>
          <p:nvPr/>
        </p:nvSpPr>
        <p:spPr bwMode="auto">
          <a:xfrm flipH="1" flipV="1">
            <a:off x="5334000" y="3048000"/>
            <a:ext cx="533400" cy="3810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2" name="Rectangle 54"/>
          <p:cNvSpPr>
            <a:spLocks noChangeArrowheads="1"/>
          </p:cNvSpPr>
          <p:nvPr/>
        </p:nvSpPr>
        <p:spPr bwMode="auto">
          <a:xfrm>
            <a:off x="0" y="3978275"/>
            <a:ext cx="2819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weaken</a:t>
            </a:r>
          </a:p>
        </p:txBody>
      </p:sp>
      <p:sp>
        <p:nvSpPr>
          <p:cNvPr id="1230903" name="Oval 55"/>
          <p:cNvSpPr>
            <a:spLocks noChangeArrowheads="1"/>
          </p:cNvSpPr>
          <p:nvPr/>
        </p:nvSpPr>
        <p:spPr bwMode="auto">
          <a:xfrm>
            <a:off x="914400" y="1524000"/>
            <a:ext cx="2590800" cy="1828800"/>
          </a:xfrm>
          <a:prstGeom prst="ellipse">
            <a:avLst/>
          </a:prstGeom>
          <a:solidFill>
            <a:schemeClr val="accent2">
              <a:alpha val="31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4" name="Line 56"/>
          <p:cNvSpPr>
            <a:spLocks noChangeShapeType="1"/>
          </p:cNvSpPr>
          <p:nvPr/>
        </p:nvSpPr>
        <p:spPr bwMode="auto">
          <a:xfrm flipV="1">
            <a:off x="1143000" y="3124200"/>
            <a:ext cx="609600" cy="9144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8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3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99" grpId="0" animBg="1"/>
      <p:bldP spid="1230900" grpId="0"/>
      <p:bldP spid="1230901" grpId="0" animBg="1"/>
      <p:bldP spid="1230902" grpId="0"/>
      <p:bldP spid="1230903" grpId="0" animBg="1"/>
      <p:bldP spid="12309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62556-3AA0-2043-8182-2FCF34F1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71" y="0"/>
            <a:ext cx="50610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9D998-BA00-F247-9E62-8E329FB426D7}"/>
              </a:ext>
            </a:extLst>
          </p:cNvPr>
          <p:cNvSpPr txBox="1"/>
          <p:nvPr/>
        </p:nvSpPr>
        <p:spPr>
          <a:xfrm rot="5400000">
            <a:off x="1234440" y="2971799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624196-711B-AC47-A122-B794DC92205E}"/>
              </a:ext>
            </a:extLst>
          </p:cNvPr>
          <p:cNvCxnSpPr/>
          <p:nvPr/>
        </p:nvCxnSpPr>
        <p:spPr bwMode="auto">
          <a:xfrm>
            <a:off x="3459480" y="2758440"/>
            <a:ext cx="2590800" cy="17373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B79AD-1565-AD4E-BF4B-E889AE8337D5}"/>
              </a:ext>
            </a:extLst>
          </p:cNvPr>
          <p:cNvSpPr txBox="1"/>
          <p:nvPr/>
        </p:nvSpPr>
        <p:spPr>
          <a:xfrm>
            <a:off x="6995160" y="4480560"/>
            <a:ext cx="124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or energy speed: fast eastward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5754-E85D-9740-B7F2-80A1EF58481F}"/>
              </a:ext>
            </a:extLst>
          </p:cNvPr>
          <p:cNvSpPr txBox="1"/>
          <p:nvPr/>
        </p:nvSpPr>
        <p:spPr>
          <a:xfrm>
            <a:off x="7132320" y="1234440"/>
            <a:ext cx="17830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phase velocity near zero (almost stationary waves,) like in the 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B5B8-D158-DD49-8678-F06A87257A8D}"/>
              </a:ext>
            </a:extLst>
          </p:cNvPr>
          <p:cNvSpPr txBox="1"/>
          <p:nvPr/>
        </p:nvSpPr>
        <p:spPr>
          <a:xfrm>
            <a:off x="304800" y="518160"/>
            <a:ext cx="242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Z’(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time)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diagram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7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stationary</a:t>
            </a:r>
            <a:r>
              <a:rPr lang="en-US" dirty="0"/>
              <a:t> Rossby waves: long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962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advection by U&gt;0 balances westward propagation </a:t>
            </a:r>
            <a:r>
              <a:rPr lang="en-US" i="1" dirty="0"/>
              <a:t>of phase</a:t>
            </a:r>
          </a:p>
          <a:p>
            <a:endParaRPr lang="en-US" dirty="0"/>
          </a:p>
          <a:p>
            <a:r>
              <a:rPr lang="en-US" dirty="0"/>
              <a:t>important special case because strong </a:t>
            </a:r>
            <a:r>
              <a:rPr lang="en-US" dirty="0" err="1">
                <a:solidFill>
                  <a:srgbClr val="FF0000"/>
                </a:solidFill>
              </a:rPr>
              <a:t>forcings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often stationary (like  mountains or SST warm pools = convective heat sources)</a:t>
            </a:r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dirty="0">
                <a:solidFill>
                  <a:srgbClr val="7030A0"/>
                </a:solidFill>
              </a:rPr>
              <a:t>not quite stationary</a:t>
            </a:r>
            <a:r>
              <a:rPr lang="en-US" dirty="0"/>
              <a:t>: phase is advected to east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99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Phenomena include 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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abruptly</a:t>
            </a:r>
          </a:p>
          <a:p>
            <a:pPr lvl="1"/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some extra severity to winter storms sometimes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</a:t>
            </a:r>
            <a:r>
              <a:rPr lang="en-US" i="1" dirty="0"/>
              <a:t>our</a:t>
            </a:r>
            <a:r>
              <a:rPr lang="en-US" dirty="0"/>
              <a:t>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MKS (or SI) system: Earth, Water, Fingers (10)</a:t>
            </a:r>
          </a:p>
          <a:p>
            <a:pPr lvl="1"/>
            <a:r>
              <a:rPr lang="en-US" dirty="0"/>
              <a:t>except for time</a:t>
            </a:r>
          </a:p>
          <a:p>
            <a:pPr lvl="1"/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people?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because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FD304-D34A-7D47-B100-77F98B13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5118100"/>
            <a:ext cx="14859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4FAA9-FCC2-9E4E-B0D1-C61B935CF11D}"/>
              </a:ext>
            </a:extLst>
          </p:cNvPr>
          <p:cNvSpPr txBox="1"/>
          <p:nvPr/>
        </p:nvSpPr>
        <p:spPr>
          <a:xfrm>
            <a:off x="1702676" y="6369269"/>
            <a:ext cx="593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condition has an incidence of 1 in every 500 live births.”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warm core </a:t>
            </a:r>
            <a:r>
              <a:rPr lang="en-US" sz="3800" dirty="0">
                <a:sym typeface="Wingdings" pitchFamily="2" charset="2"/>
              </a:rPr>
              <a:t>cyclones (hurricanes)</a:t>
            </a:r>
          </a:p>
          <a:p>
            <a:pPr marL="457200" lvl="1" indent="0">
              <a:buNone/>
            </a:pP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cool core</a:t>
            </a:r>
            <a:r>
              <a:rPr lang="en-US" sz="3800" dirty="0">
                <a:sym typeface="Wingdings" pitchFamily="2" charset="2"/>
              </a:rPr>
              <a:t>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>
            <a:normAutofit lnSpcReduction="10000"/>
          </a:bodyPr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 ahead of troughs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8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/>
              <a:t>Physical process </a:t>
            </a:r>
            <a:r>
              <a:rPr lang="en-US" sz="2800" i="1" u="sng" dirty="0"/>
              <a:t>parameterizations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Treatments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/>
              <a:t>Approximations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(penetrative updrafts and downdrafts, etc. etc.)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1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D07-A555-534E-A246-B6A1AD7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of atm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312C-A950-5840-A39E-E5BB4AE8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519B-506E-664F-BC8D-4F9CCD78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1540"/>
            <a:ext cx="788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0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  <a:p>
            <a:pPr lvl="1"/>
            <a:r>
              <a:rPr lang="en-US" dirty="0"/>
              <a:t>recalling that the PDEs relate INFINITESIMAL time steps to INSTANTANEOUS spatial gradients!!</a:t>
            </a:r>
          </a:p>
          <a:p>
            <a:pPr lvl="1"/>
            <a:r>
              <a:rPr lang="en-US" dirty="0"/>
              <a:t>INFINITELY TEDIOUS BOOKKEEPING! DON’T LEAP!</a:t>
            </a:r>
          </a:p>
          <a:p>
            <a:pPr lvl="1"/>
            <a:r>
              <a:rPr lang="en-US" dirty="0">
                <a:hlinkClick r:id="rId2"/>
              </a:rPr>
              <a:t>Transport illustration: https://github.com/ATMOcanes/ATM651/blob/master/Week1-2_basics/Advection_diffusion.demos.pdf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TWO force balances</a:t>
            </a:r>
          </a:p>
          <a:p>
            <a:pPr lvl="1"/>
            <a:r>
              <a:rPr lang="en-US" dirty="0"/>
              <a:t>in the horizontal (geostrophic; or gradient) </a:t>
            </a:r>
          </a:p>
          <a:p>
            <a:pPr lvl="1"/>
            <a:r>
              <a:rPr lang="en-US" dirty="0"/>
              <a:t>in the vertical (hydrostatic –&gt; </a:t>
            </a:r>
            <a:r>
              <a:rPr lang="en-US" i="1" dirty="0">
                <a:solidFill>
                  <a:srgbClr val="FF0000"/>
                </a:solidFill>
              </a:rPr>
              <a:t>THICKNESS </a:t>
            </a:r>
            <a:r>
              <a:rPr lang="en-US" i="1" dirty="0">
                <a:solidFill>
                  <a:srgbClr val="FF0000"/>
                </a:solidFill>
                <a:latin typeface="Symbol" pitchFamily="2" charset="2"/>
              </a:rPr>
              <a:t>a</a:t>
            </a:r>
            <a:r>
              <a:rPr lang="en-US" i="1" dirty="0">
                <a:solidFill>
                  <a:srgbClr val="FF0000"/>
                </a:solidFill>
              </a:rPr>
              <a:t> TEMP.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sign and sense of the term</a:t>
            </a:r>
            <a:r>
              <a:rPr lang="en-US" i="1" dirty="0"/>
              <a:t>: </a:t>
            </a:r>
          </a:p>
          <a:p>
            <a:pPr lvl="2"/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</a:t>
            </a:r>
            <a:r>
              <a:rPr lang="en-US" i="1" dirty="0" err="1">
                <a:solidFill>
                  <a:srgbClr val="7030A0"/>
                </a:solidFill>
              </a:rPr>
              <a:t>thermalwind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439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597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thicker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362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thickness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204119"/>
            <a:ext cx="3550693" cy="14439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045C6-2504-5C4E-BB25-F9A71406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638150"/>
            <a:ext cx="9144000" cy="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399"/>
            <a:ext cx="8077200" cy="994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</a:rPr>
              <a:t>Synoptic instability heuristic: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90500" y="1259114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Tropos. warmed by latent heat release in rain</a:t>
            </a:r>
          </a:p>
          <a:p>
            <a:pPr marL="914400" lvl="1" indent="-514350"/>
            <a:r>
              <a:rPr lang="en-US" dirty="0"/>
              <a:t>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in hot spots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</a:t>
            </a:r>
          </a:p>
          <a:p>
            <a:pPr marL="1771650" lvl="3" indent="-514350"/>
            <a:r>
              <a:rPr lang="en-US" dirty="0">
                <a:sym typeface="Wingdings" pitchFamily="2" charset="2"/>
              </a:rPr>
              <a:t>(upper troughs, sfc lows)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  <a:br>
              <a:rPr lang="en-US" i="1" dirty="0"/>
            </a:br>
            <a:r>
              <a:rPr lang="en-US" sz="3100" i="1" dirty="0">
                <a:sym typeface="Wingdings" pitchFamily="2" charset="2"/>
              </a:rPr>
              <a:t> </a:t>
            </a:r>
            <a:r>
              <a:rPr lang="en-US" sz="3100" i="1" dirty="0">
                <a:solidFill>
                  <a:srgbClr val="FF0000"/>
                </a:solidFill>
                <a:sym typeface="Wingdings" pitchFamily="2" charset="2"/>
              </a:rPr>
              <a:t>s</a:t>
            </a:r>
            <a:r>
              <a:rPr lang="en-US" sz="3100" i="1" dirty="0">
                <a:solidFill>
                  <a:srgbClr val="FF0000"/>
                </a:solidFill>
              </a:rPr>
              <a:t>pecial d/dt or D/Dt derivative (“Lagrangian</a:t>
            </a:r>
            <a:r>
              <a:rPr lang="en-US" sz="3100" i="1" dirty="0">
                <a:solidFill>
                  <a:srgbClr val="FF0000"/>
                </a:solidFill>
                <a:sym typeface="Wingdings" pitchFamily="2" charset="2"/>
              </a:rPr>
              <a:t>”)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 is special as a coordinate: dt/dt = 1 s/s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 </a:t>
            </a:r>
            <a:r>
              <a:rPr lang="en-US" dirty="0"/>
              <a:t>(m/s)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/>
              <a:t>) + ∂T/∂y (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) + … 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reference frame is also used for WH problem involving </a:t>
            </a:r>
            <a:r>
              <a:rPr lang="en-US" i="1" dirty="0">
                <a:solidFill>
                  <a:srgbClr val="00B050"/>
                </a:solidFill>
              </a:rPr>
              <a:t>time series measured by a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/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  <a:p>
            <a:pPr marL="971550" lvl="1" indent="-514350">
              <a:buFont typeface="+mj-lt"/>
              <a:buAutoNum type="arabicPeriod"/>
            </a:pPr>
            <a:endParaRPr lang="en-US" i="1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7030A0"/>
                </a:solidFill>
              </a:rPr>
              <a:t>vor = shear + curvature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64129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8ECF-745A-8847-AAF3-B932F953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B148-687A-604F-8BEA-30372765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purpose: a narrative, a storyline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(time mean) plus variable weather </a:t>
            </a:r>
          </a:p>
          <a:p>
            <a:endParaRPr lang="en-US" dirty="0"/>
          </a:p>
          <a:p>
            <a:r>
              <a:rPr lang="en-US" dirty="0"/>
              <a:t>Forced change plus free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definitions, </a:t>
            </a:r>
            <a:r>
              <a:rPr lang="en-US" dirty="0"/>
              <a:t>more clearly written as: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u="sng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</a:t>
            </a:r>
            <a:r>
              <a:rPr lang="en-US" u="sng" dirty="0">
                <a:solidFill>
                  <a:srgbClr val="FF0000"/>
                </a:solidFill>
              </a:rPr>
              <a:t>in 3D only</a:t>
            </a:r>
            <a:r>
              <a:rPr lang="en-US" dirty="0">
                <a:solidFill>
                  <a:srgbClr val="FF0000"/>
                </a:solidFill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PhDs: more dynamics (Gen Circ, GFD II) </a:t>
            </a:r>
            <a:br>
              <a:rPr lang="en-US" sz="3600" dirty="0"/>
            </a:br>
            <a:r>
              <a:rPr lang="en-US" sz="3600" dirty="0"/>
              <a:t>lies ahead; did 651 ready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690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Comps: focus on the essentials, but on UNDERSTANDING them, OWNING the rhetoric level</a:t>
            </a:r>
          </a:p>
          <a:p>
            <a:endParaRPr lang="en-US" dirty="0"/>
          </a:p>
          <a:p>
            <a:r>
              <a:rPr lang="en-US" dirty="0"/>
              <a:t>A knowledge pro </a:t>
            </a:r>
            <a:r>
              <a:rPr lang="en-US" i="1" dirty="0"/>
              <a:t>knows what they don’t know</a:t>
            </a:r>
          </a:p>
          <a:p>
            <a:pPr lvl="1"/>
            <a:r>
              <a:rPr lang="en-US" dirty="0"/>
              <a:t>so that you can move that line reliably over time</a:t>
            </a:r>
          </a:p>
          <a:p>
            <a:pPr lvl="1"/>
            <a:r>
              <a:rPr lang="en-US" dirty="0"/>
              <a:t>That is precisely what Comps (orals) is designed to test for! </a:t>
            </a:r>
          </a:p>
          <a:p>
            <a:pPr lvl="1"/>
            <a:r>
              <a:rPr lang="en-US" dirty="0"/>
              <a:t>Don’t cram formulas, introspect on what knowledge you have made YOUR OWN – rooted in pure definitions plus logic, the mind we all share, and where the frontier of that lies. </a:t>
            </a:r>
          </a:p>
          <a:p>
            <a:pPr lvl="1"/>
            <a:r>
              <a:rPr lang="en-US" dirty="0"/>
              <a:t>If you are thoughtful and articulate </a:t>
            </a:r>
            <a:r>
              <a:rPr lang="en-US" dirty="0">
                <a:solidFill>
                  <a:srgbClr val="FF0000"/>
                </a:solidFill>
              </a:rPr>
              <a:t>about that frontier</a:t>
            </a:r>
            <a:r>
              <a:rPr lang="en-US" dirty="0"/>
              <a:t>, you are ready to be a researcher (PhD Pass). </a:t>
            </a:r>
          </a:p>
        </p:txBody>
      </p:sp>
    </p:spTree>
    <p:extLst>
      <p:ext uri="{BB962C8B-B14F-4D97-AF65-F5344CB8AC3E}">
        <p14:creationId xmlns:p14="http://schemas.microsoft.com/office/powerpoint/2010/main" val="3543224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Others: the end of your dynamics?</a:t>
            </a:r>
            <a:br>
              <a:rPr lang="en-US" sz="3600" dirty="0"/>
            </a:br>
            <a:r>
              <a:rPr lang="en-US" sz="3600" dirty="0"/>
              <a:t>did 651 orient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6909"/>
          </a:xfrm>
        </p:spPr>
        <p:txBody>
          <a:bodyPr>
            <a:normAutofit/>
          </a:bodyPr>
          <a:lstStyle/>
          <a:p>
            <a:r>
              <a:rPr lang="en-US" dirty="0"/>
              <a:t>Transport is tedious bookkeeping at an instant</a:t>
            </a:r>
          </a:p>
          <a:p>
            <a:r>
              <a:rPr lang="en-US" dirty="0"/>
              <a:t>But one mustn’t leap ahead across time</a:t>
            </a:r>
          </a:p>
          <a:p>
            <a:pPr lvl="1"/>
            <a:r>
              <a:rPr lang="en-US" dirty="0"/>
              <a:t>misconceptions abound</a:t>
            </a:r>
          </a:p>
          <a:p>
            <a:pPr lvl="1"/>
            <a:r>
              <a:rPr lang="en-US" dirty="0"/>
              <a:t>many involve pressure </a:t>
            </a:r>
          </a:p>
          <a:p>
            <a:pPr lvl="2"/>
            <a:r>
              <a:rPr lang="en-US" dirty="0"/>
              <a:t>hydrostatic is fine – but it kills causal reasoning</a:t>
            </a:r>
          </a:p>
          <a:p>
            <a:r>
              <a:rPr lang="en-US" dirty="0"/>
              <a:t>Phenomena are many and interesting</a:t>
            </a:r>
          </a:p>
          <a:p>
            <a:r>
              <a:rPr lang="en-US" dirty="0"/>
              <a:t>You know where to find more info now… and the lingo to parse it… warm wishes and thanks for signing up! Keep in touch if you like </a:t>
            </a:r>
          </a:p>
        </p:txBody>
      </p:sp>
    </p:spTree>
    <p:extLst>
      <p:ext uri="{BB962C8B-B14F-4D97-AF65-F5344CB8AC3E}">
        <p14:creationId xmlns:p14="http://schemas.microsoft.com/office/powerpoint/2010/main" val="323123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Operators do not commute! Be careful </a:t>
            </a:r>
          </a:p>
          <a:p>
            <a:endParaRPr lang="en-US" dirty="0"/>
          </a:p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7 ∂/∂t()</a:t>
            </a:r>
          </a:p>
          <a:p>
            <a:pPr lvl="1"/>
            <a:r>
              <a:rPr lang="en-US" dirty="0"/>
              <a:t>7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V dot grad</a:t>
            </a:r>
            <a:r>
              <a:rPr lang="en-US" dirty="0"/>
              <a:t>: a useful combination of vector and operator notation: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26E5-F590-474B-A72B-C3F1D819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1" y="5692447"/>
            <a:ext cx="42545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977FB-A4A0-5A4C-97BC-E88D7D16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31" y="2876988"/>
            <a:ext cx="26162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947F-5195-C64A-8CE7-37D712D8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38" y="1577646"/>
            <a:ext cx="63246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27391-AAC2-1A49-9586-A32DA25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34" y="4525798"/>
            <a:ext cx="6273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4992</Words>
  <Application>Microsoft Macintosh PowerPoint</Application>
  <PresentationFormat>On-screen Show (4:3)</PresentationFormat>
  <Paragraphs>669</Paragraphs>
  <Slides>71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Academy Engraved LET Plain:1.0</vt:lpstr>
      <vt:lpstr>Arial</vt:lpstr>
      <vt:lpstr>Braggadocio</vt:lpstr>
      <vt:lpstr>Calibri</vt:lpstr>
      <vt:lpstr>Cambria Math</vt:lpstr>
      <vt:lpstr>Math1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Equation</vt:lpstr>
      <vt:lpstr>Revisiting what I hope was learned this semester, toward Comps  The foundational 3 Liberal Arts: Grammar, Logic, Rhetoric </vt:lpstr>
      <vt:lpstr>Part I: Grammar (fundamentals)</vt:lpstr>
      <vt:lpstr>Physical units: made for our science!</vt:lpstr>
      <vt:lpstr>Calculus of multi-dimensional fields</vt:lpstr>
      <vt:lpstr>Calculus of fields in space-time  special d/dt or D/Dt derivative (“Lagrangian”)</vt:lpstr>
      <vt:lpstr>Calculus of fields in space-time</vt:lpstr>
      <vt:lpstr>Vectors</vt:lpstr>
      <vt:lpstr>(factor) operator(operand)</vt:lpstr>
      <vt:lpstr>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Vorticity conservation: Relative</vt:lpstr>
      <vt:lpstr>Vorticity instability</vt:lpstr>
      <vt:lpstr>Vorticity instability</vt:lpstr>
      <vt:lpstr>Vorticity instability</vt:lpstr>
      <vt:lpstr>Vorticity conservation: Absolute</vt:lpstr>
      <vt:lpstr>PowerPoint Presentation</vt:lpstr>
      <vt:lpstr>PowerPoint Presentation</vt:lpstr>
      <vt:lpstr>PowerPoint Presentation</vt:lpstr>
      <vt:lpstr>stationary Rossby waves: long waves</vt:lpstr>
      <vt:lpstr>Conservation quasi-laws</vt:lpstr>
      <vt:lpstr>Conservation quasi-laws</vt:lpstr>
      <vt:lpstr>Polar vortex is unstable: </vt:lpstr>
      <vt:lpstr>PowerPoint Presentation</vt:lpstr>
      <vt:lpstr>mean J maintains mean state, gradients of J make it go</vt:lpstr>
      <vt:lpstr>What can we do with the PDEs III</vt:lpstr>
      <vt:lpstr>Mind map of atm model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PowerPoint Presentation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  <vt:lpstr>PhDs: more dynamics (Gen Circ, GFD II)  lies ahead; did 651 ready you?</vt:lpstr>
      <vt:lpstr>Others: the end of your dynamics? did 651 orient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Mapes, Brian Earle</cp:lastModifiedBy>
  <cp:revision>350</cp:revision>
  <cp:lastPrinted>2011-04-21T18:10:04Z</cp:lastPrinted>
  <dcterms:created xsi:type="dcterms:W3CDTF">2011-04-21T17:51:48Z</dcterms:created>
  <dcterms:modified xsi:type="dcterms:W3CDTF">2023-11-27T15:30:04Z</dcterms:modified>
</cp:coreProperties>
</file>